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0" r:id="rId1"/>
  </p:sldMasterIdLst>
  <p:notesMasterIdLst>
    <p:notesMasterId r:id="rId21"/>
  </p:notesMasterIdLst>
  <p:sldIdLst>
    <p:sldId id="257" r:id="rId2"/>
    <p:sldId id="258" r:id="rId3"/>
    <p:sldId id="261" r:id="rId4"/>
    <p:sldId id="282" r:id="rId5"/>
    <p:sldId id="259" r:id="rId6"/>
    <p:sldId id="298" r:id="rId7"/>
    <p:sldId id="299" r:id="rId8"/>
    <p:sldId id="302" r:id="rId9"/>
    <p:sldId id="300" r:id="rId10"/>
    <p:sldId id="301" r:id="rId11"/>
    <p:sldId id="303" r:id="rId12"/>
    <p:sldId id="304" r:id="rId13"/>
    <p:sldId id="305" r:id="rId14"/>
    <p:sldId id="306" r:id="rId15"/>
    <p:sldId id="307" r:id="rId16"/>
    <p:sldId id="310" r:id="rId17"/>
    <p:sldId id="308" r:id="rId18"/>
    <p:sldId id="309" r:id="rId19"/>
    <p:sldId id="311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7EA6"/>
    <a:srgbClr val="377BA2"/>
    <a:srgbClr val="0A2043"/>
    <a:srgbClr val="517DAA"/>
    <a:srgbClr val="144D8E"/>
    <a:srgbClr val="585858"/>
    <a:srgbClr val="231F20"/>
    <a:srgbClr val="002B5C"/>
    <a:srgbClr val="A195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04"/>
    <p:restoredTop sz="94583" autoAdjust="0"/>
  </p:normalViewPr>
  <p:slideViewPr>
    <p:cSldViewPr>
      <p:cViewPr>
        <p:scale>
          <a:sx n="94" d="100"/>
          <a:sy n="94" d="100"/>
        </p:scale>
        <p:origin x="680" y="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6F78A5-3ECC-410B-9C52-A57AA21C435F}" type="datetimeFigureOut">
              <a:rPr lang="en-US" smtClean="0"/>
              <a:t>6/19/17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C43B9B-87D0-4380-A962-F69BD125AC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555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43B9B-87D0-4380-A962-F69BD125AC41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5299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43B9B-87D0-4380-A962-F69BD125AC4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084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43B9B-87D0-4380-A962-F69BD125AC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66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 the stop condition for each of these?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43B9B-87D0-4380-A962-F69BD125AC4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693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pythoncentral.io</a:t>
            </a:r>
            <a:r>
              <a:rPr lang="en-US" dirty="0" smtClean="0"/>
              <a:t>/pythons-range-function-explained/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43B9B-87D0-4380-A962-F69BD125AC4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038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pythoncentral.io</a:t>
            </a:r>
            <a:r>
              <a:rPr lang="en-US" dirty="0" smtClean="0"/>
              <a:t>/pythons-range-function-explained/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43B9B-87D0-4380-A962-F69BD125AC4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568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-76200"/>
            <a:ext cx="9144000" cy="7086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0" y="6011863"/>
            <a:ext cx="9144000" cy="99853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A19589"/>
              </a:solidFill>
              <a:latin typeface="+mn-lt"/>
              <a:ea typeface="+mn-ea"/>
            </a:endParaRPr>
          </a:p>
        </p:txBody>
      </p:sp>
      <p:sp>
        <p:nvSpPr>
          <p:cNvPr id="9" name="Rectangle 3"/>
          <p:cNvSpPr>
            <a:spLocks noChangeArrowheads="1"/>
          </p:cNvSpPr>
          <p:nvPr userDrawn="1"/>
        </p:nvSpPr>
        <p:spPr bwMode="auto">
          <a:xfrm>
            <a:off x="0" y="5748338"/>
            <a:ext cx="9144000" cy="228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10" name="Rectangle 4"/>
          <p:cNvSpPr>
            <a:spLocks noChangeArrowheads="1"/>
          </p:cNvSpPr>
          <p:nvPr userDrawn="1"/>
        </p:nvSpPr>
        <p:spPr bwMode="auto">
          <a:xfrm>
            <a:off x="0" y="228600"/>
            <a:ext cx="9144000" cy="5664200"/>
          </a:xfrm>
          <a:prstGeom prst="rect">
            <a:avLst/>
          </a:prstGeom>
          <a:solidFill>
            <a:srgbClr val="0A2043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itle Placeholder 14"/>
          <p:cNvSpPr>
            <a:spLocks noGrp="1"/>
          </p:cNvSpPr>
          <p:nvPr>
            <p:ph type="title" hasCustomPrompt="1"/>
          </p:nvPr>
        </p:nvSpPr>
        <p:spPr>
          <a:xfrm>
            <a:off x="533400" y="990600"/>
            <a:ext cx="8229600" cy="1541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US" sz="4400" kern="1200" baseline="0" dirty="0">
                <a:solidFill>
                  <a:schemeClr val="bg1"/>
                </a:solidFill>
                <a:latin typeface="Georgia" pitchFamily="18" charset="0"/>
                <a:ea typeface="ＭＳ Ｐゴシック" pitchFamily="34" charset="-128"/>
                <a:cs typeface="+mn-cs"/>
              </a:defRPr>
            </a:lvl1pPr>
          </a:lstStyle>
          <a:p>
            <a:r>
              <a:rPr lang="en-US" dirty="0" smtClean="0"/>
              <a:t>Click to edit Presentation Title 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533400" y="2514600"/>
            <a:ext cx="8229600" cy="914400"/>
          </a:xfrm>
        </p:spPr>
        <p:txBody>
          <a:bodyPr/>
          <a:lstStyle>
            <a:lvl1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lang="en-US" sz="2000" kern="1200" noProof="0">
                <a:solidFill>
                  <a:schemeClr val="bg1"/>
                </a:solidFill>
                <a:latin typeface="Georgia" pitchFamily="18" charset="0"/>
                <a:ea typeface="ＭＳ Ｐゴシック" pitchFamily="34" charset="-128"/>
              </a:defRPr>
            </a:lvl1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400" kern="1200" noProof="0" dirty="0" smtClean="0">
                <a:solidFill>
                  <a:schemeClr val="bg1"/>
                </a:solidFill>
                <a:latin typeface="Georgia" pitchFamily="18" charset="0"/>
                <a:ea typeface="ＭＳ Ｐゴシック" pitchFamily="34" charset="-128"/>
                <a:cs typeface="+mn-cs"/>
              </a:rPr>
              <a:t>Click to add presentation subtitle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533400" y="3657600"/>
            <a:ext cx="8229600" cy="762000"/>
          </a:xfrm>
        </p:spPr>
        <p:txBody>
          <a:bodyPr/>
          <a:lstStyle>
            <a:lvl1pPr>
              <a:buNone/>
              <a:defRPr lang="en-US" sz="1800" i="1" kern="1200" baseline="0" dirty="0" smtClean="0">
                <a:solidFill>
                  <a:schemeClr val="bg1"/>
                </a:solidFill>
                <a:latin typeface="Georgia" pitchFamily="18" charset="0"/>
                <a:ea typeface="ＭＳ Ｐゴシック" pitchFamily="34" charset="-128"/>
                <a:cs typeface="+mn-cs"/>
              </a:defRPr>
            </a:lvl1pPr>
          </a:lstStyle>
          <a:p>
            <a:pPr marL="342900" lvl="0" indent="-342900" algn="l" defTabSz="914400" rtl="0" eaLnBrk="1" fontAlgn="base" latinLnBrk="0" hangingPunct="1">
              <a:spcBef>
                <a:spcPct val="0"/>
              </a:spcBef>
              <a:spcAft>
                <a:spcPct val="0"/>
              </a:spcAft>
            </a:pPr>
            <a:r>
              <a:rPr lang="en-US" dirty="0" smtClean="0"/>
              <a:t>Click to edit presenter’s name and presentation’s date</a:t>
            </a:r>
          </a:p>
        </p:txBody>
      </p:sp>
      <p:pic>
        <p:nvPicPr>
          <p:cNvPr id="4" name="Picture 3" descr="logo-light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6172200"/>
            <a:ext cx="461749" cy="533399"/>
          </a:xfrm>
          <a:prstGeom prst="rect">
            <a:avLst/>
          </a:prstGeom>
        </p:spPr>
      </p:pic>
      <p:sp>
        <p:nvSpPr>
          <p:cNvPr id="15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381000" y="6248400"/>
            <a:ext cx="3733800" cy="381000"/>
          </a:xfrm>
        </p:spPr>
        <p:txBody>
          <a:bodyPr/>
          <a:lstStyle>
            <a:lvl1pPr marL="0" indent="0">
              <a:buNone/>
              <a:defRPr>
                <a:solidFill>
                  <a:srgbClr val="A19589"/>
                </a:solidFill>
                <a:latin typeface="Source Sans Pro"/>
                <a:cs typeface="Source Sans Pro"/>
              </a:defRPr>
            </a:lvl1pPr>
          </a:lstStyle>
          <a:p>
            <a:pPr lvl="0"/>
            <a:r>
              <a:rPr lang="en-US" dirty="0" smtClean="0"/>
              <a:t>M-Soma 2017 </a:t>
            </a:r>
            <a:r>
              <a:rPr lang="en-US" dirty="0" err="1" smtClean="0"/>
              <a:t>Bootcamp</a:t>
            </a:r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0A2043"/>
                </a:solidFill>
              </a:defRPr>
            </a:lvl1pPr>
            <a:lvl2pPr>
              <a:defRPr>
                <a:solidFill>
                  <a:srgbClr val="377BA2"/>
                </a:solidFill>
              </a:defRPr>
            </a:lvl2pPr>
            <a:lvl3pPr>
              <a:defRPr>
                <a:solidFill>
                  <a:srgbClr val="307EA6"/>
                </a:solidFill>
              </a:defRPr>
            </a:lvl3pPr>
            <a:lvl4pPr>
              <a:defRPr>
                <a:solidFill>
                  <a:srgbClr val="144D8E"/>
                </a:solidFill>
              </a:defRPr>
            </a:lvl4pPr>
            <a:lvl5pPr>
              <a:defRPr>
                <a:solidFill>
                  <a:srgbClr val="517DAA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Content Placeholder 14"/>
          <p:cNvSpPr>
            <a:spLocks noGrp="1"/>
          </p:cNvSpPr>
          <p:nvPr>
            <p:ph sz="quarter" idx="12" hasCustomPrompt="1"/>
          </p:nvPr>
        </p:nvSpPr>
        <p:spPr>
          <a:xfrm>
            <a:off x="381000" y="6485655"/>
            <a:ext cx="3733800" cy="381000"/>
          </a:xfrm>
        </p:spPr>
        <p:txBody>
          <a:bodyPr/>
          <a:lstStyle>
            <a:lvl1pPr marL="0" indent="0">
              <a:buNone/>
              <a:defRPr sz="1500">
                <a:solidFill>
                  <a:srgbClr val="A19589"/>
                </a:solidFill>
                <a:latin typeface="Source Sans Pro"/>
                <a:cs typeface="Source Sans Pro"/>
              </a:defRPr>
            </a:lvl1pPr>
          </a:lstStyle>
          <a:p>
            <a:pPr lvl="0"/>
            <a:r>
              <a:rPr lang="en-US" dirty="0" smtClean="0"/>
              <a:t>M-Soma 2017 </a:t>
            </a:r>
            <a:r>
              <a:rPr lang="en-US" dirty="0" err="1" smtClean="0"/>
              <a:t>Bootcamp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76200"/>
            <a:ext cx="9144000" cy="647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8163" y="152400"/>
            <a:ext cx="8123237" cy="595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bulleted List with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4643271" y="513367"/>
            <a:ext cx="4171047" cy="5825424"/>
          </a:xfrm>
          <a:prstGeom prst="rect">
            <a:avLst/>
          </a:prstGeom>
        </p:spPr>
        <p:txBody>
          <a:bodyPr vert="horz"/>
          <a:lstStyle>
            <a:lvl1pPr marL="0" indent="0">
              <a:lnSpc>
                <a:spcPct val="120000"/>
              </a:lnSpc>
              <a:spcBef>
                <a:spcPts val="0"/>
              </a:spcBef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Image</a:t>
            </a: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801591" y="808324"/>
            <a:ext cx="3528067" cy="630942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FontTx/>
              <a:buNone/>
              <a:defRPr sz="3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Heading</a:t>
            </a:r>
            <a:endParaRPr lang="en-US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801591" y="1509964"/>
            <a:ext cx="3528067" cy="4389120"/>
          </a:xfrm>
          <a:prstGeom prst="rect">
            <a:avLst/>
          </a:prstGeom>
        </p:spPr>
        <p:txBody>
          <a:bodyPr vert="horz" wrap="square">
            <a:noAutofit/>
          </a:bodyPr>
          <a:lstStyle>
            <a:lvl1pPr marL="0" marR="0" indent="0" algn="l" defTabSz="4572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Begin list items here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664784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0" y="960438"/>
            <a:ext cx="9144000" cy="2286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>
              <a:latin typeface="Arial" pitchFamily="-108" charset="0"/>
              <a:ea typeface="ＭＳ Ｐゴシック" pitchFamily="-108" charset="-128"/>
              <a:cs typeface="ＭＳ Ｐゴシック" pitchFamily="-108" charset="-128"/>
            </a:endParaRPr>
          </a:p>
        </p:txBody>
      </p:sp>
      <p:sp>
        <p:nvSpPr>
          <p:cNvPr id="11" name="Rectangle 22"/>
          <p:cNvSpPr>
            <a:spLocks noChangeArrowheads="1"/>
          </p:cNvSpPr>
          <p:nvPr/>
        </p:nvSpPr>
        <p:spPr bwMode="auto">
          <a:xfrm>
            <a:off x="0" y="-7938"/>
            <a:ext cx="9144000" cy="1163638"/>
          </a:xfrm>
          <a:prstGeom prst="rect">
            <a:avLst/>
          </a:prstGeom>
          <a:solidFill>
            <a:srgbClr val="0A2043"/>
          </a:solidFill>
          <a:ln w="9525">
            <a:solidFill>
              <a:srgbClr val="002B5C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charset="0"/>
              <a:ea typeface="MS PGothic" pitchFamily="34" charset="-128"/>
            </a:endParaRP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538163" y="152400"/>
            <a:ext cx="8135937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dirty="0" smtClean="0"/>
              <a:t>Slide title goes here even if it goes longer than a line</a:t>
            </a:r>
            <a:endParaRPr lang="ko-KR" altLang="en-US" dirty="0" smtClean="0"/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8163" y="1447800"/>
            <a:ext cx="8123237" cy="466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 altLang="ko-KR" dirty="0" smtClean="0"/>
          </a:p>
        </p:txBody>
      </p:sp>
      <p:sp>
        <p:nvSpPr>
          <p:cNvPr id="4103" name="Text Box 7"/>
          <p:cNvSpPr txBox="1">
            <a:spLocks noChangeArrowheads="1"/>
          </p:cNvSpPr>
          <p:nvPr/>
        </p:nvSpPr>
        <p:spPr bwMode="auto">
          <a:xfrm>
            <a:off x="7704138" y="6584950"/>
            <a:ext cx="1295400" cy="2143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altLang="ko-KR" sz="800" b="1" dirty="0">
                <a:solidFill>
                  <a:schemeClr val="tx2"/>
                </a:solidFill>
                <a:latin typeface="Georgia" pitchFamily="18" charset="0"/>
                <a:ea typeface="Gulim" pitchFamily="34" charset="-127"/>
              </a:rPr>
              <a:t>S L I D E  </a:t>
            </a:r>
            <a:fld id="{B6E65EB1-8770-4D6F-9BAC-B5A9D136F4D3}" type="slidenum">
              <a:rPr lang="en-US" altLang="ko-KR" sz="800" b="1">
                <a:solidFill>
                  <a:schemeClr val="tx2"/>
                </a:solidFill>
                <a:latin typeface="Georgia" pitchFamily="18" charset="0"/>
                <a:ea typeface="Gulim" pitchFamily="34" charset="-127"/>
              </a:rPr>
              <a:pPr algn="r">
                <a:spcBef>
                  <a:spcPct val="50000"/>
                </a:spcBef>
              </a:pPr>
              <a:t>‹#›</a:t>
            </a:fld>
            <a:endParaRPr lang="en-US" altLang="ko-KR" sz="800" b="1" dirty="0">
              <a:solidFill>
                <a:schemeClr val="tx2"/>
              </a:solidFill>
              <a:latin typeface="Georgia" pitchFamily="18" charset="0"/>
              <a:ea typeface="Gulim" pitchFamily="34" charset="-127"/>
            </a:endParaRPr>
          </a:p>
        </p:txBody>
      </p:sp>
      <p:sp>
        <p:nvSpPr>
          <p:cNvPr id="4118" name="Rectangle 22"/>
          <p:cNvSpPr>
            <a:spLocks noChangeArrowheads="1"/>
          </p:cNvSpPr>
          <p:nvPr/>
        </p:nvSpPr>
        <p:spPr bwMode="auto">
          <a:xfrm>
            <a:off x="0" y="6451600"/>
            <a:ext cx="9144000" cy="5873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charset="0"/>
              <a:ea typeface="MS PGothic" pitchFamily="34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3" r:id="rId3"/>
    <p:sldLayoutId id="2147483665" r:id="rId4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bg1"/>
          </a:solidFill>
          <a:latin typeface="Georgia" pitchFamily="-111" charset="0"/>
          <a:ea typeface="Gulim" pitchFamily="34" charset="-127"/>
          <a:cs typeface="Gulim" pitchFamily="34" charset="-127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bg1"/>
          </a:solidFill>
          <a:latin typeface="Georgia" pitchFamily="-111" charset="0"/>
          <a:ea typeface="Gulim" pitchFamily="34" charset="-127"/>
          <a:cs typeface="Gulim" pitchFamily="34" charset="-127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bg1"/>
          </a:solidFill>
          <a:latin typeface="Georgia" pitchFamily="-111" charset="0"/>
          <a:ea typeface="Gulim" pitchFamily="34" charset="-127"/>
          <a:cs typeface="Gulim" pitchFamily="34" charset="-127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bg1"/>
          </a:solidFill>
          <a:latin typeface="Georgia" pitchFamily="-111" charset="0"/>
          <a:ea typeface="Gulim" pitchFamily="34" charset="-127"/>
          <a:cs typeface="Gulim" pitchFamily="34" charset="-127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bg1"/>
          </a:solidFill>
          <a:latin typeface="Georgia" pitchFamily="-111" charset="0"/>
          <a:ea typeface="Gulim" pitchFamily="34" charset="-127"/>
          <a:cs typeface="Gulim" pitchFamily="34" charset="-127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bg1"/>
          </a:solidFill>
          <a:latin typeface="Georgia" pitchFamily="-111" charset="0"/>
          <a:ea typeface="Gulim" pitchFamily="34" charset="-127"/>
          <a:cs typeface="Gulim" pitchFamily="34" charset="-127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bg1"/>
          </a:solidFill>
          <a:latin typeface="Georgia" pitchFamily="-111" charset="0"/>
          <a:ea typeface="Gulim" pitchFamily="34" charset="-127"/>
          <a:cs typeface="Gulim" pitchFamily="34" charset="-127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>
          <a:solidFill>
            <a:schemeClr val="bg1"/>
          </a:solidFill>
          <a:latin typeface="Georgia" pitchFamily="-111" charset="0"/>
          <a:ea typeface="Gulim" pitchFamily="34" charset="-127"/>
          <a:cs typeface="Gulim" pitchFamily="34" charset="-127"/>
        </a:defRPr>
      </a:lvl9pPr>
    </p:titleStyle>
    <p:bodyStyle>
      <a:lvl1pPr marL="342900" indent="-34290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har char="•"/>
        <a:defRPr sz="2000">
          <a:solidFill>
            <a:schemeClr val="tx2"/>
          </a:solidFill>
          <a:latin typeface="+mn-lt"/>
          <a:ea typeface="ＭＳ Ｐゴシック" charset="-128"/>
          <a:cs typeface="ＭＳ Ｐゴシック"/>
        </a:defRPr>
      </a:lvl1pPr>
      <a:lvl2pPr marL="742950" indent="-285750" algn="l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Char char="–"/>
        <a:defRPr>
          <a:solidFill>
            <a:schemeClr val="tx2"/>
          </a:solidFill>
          <a:latin typeface="+mn-lt"/>
          <a:ea typeface="ＭＳ Ｐゴシック" charset="-128"/>
          <a:cs typeface="ＭＳ Ｐゴシック"/>
        </a:defRPr>
      </a:lvl2pPr>
      <a:lvl3pPr marL="1143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  <a:ea typeface="ＭＳ Ｐゴシック" charset="-128"/>
          <a:cs typeface="ＭＳ Ｐゴシック"/>
        </a:defRPr>
      </a:lvl3pPr>
      <a:lvl4pPr marL="1600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–"/>
        <a:defRPr sz="1600">
          <a:solidFill>
            <a:schemeClr val="tx2"/>
          </a:solidFill>
          <a:latin typeface="+mn-lt"/>
          <a:ea typeface="ＭＳ Ｐゴシック" charset="-128"/>
          <a:cs typeface="ＭＳ Ｐゴシック"/>
        </a:defRPr>
      </a:lvl4pPr>
      <a:lvl5pPr marL="20574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  <a:ea typeface="ＭＳ Ｐゴシック" charset="-128"/>
          <a:cs typeface="ＭＳ Ｐゴシック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•"/>
        <a:defRPr sz="1600">
          <a:solidFill>
            <a:srgbClr val="555555"/>
          </a:solidFill>
          <a:latin typeface="+mn-lt"/>
          <a:ea typeface="ＭＳ Ｐゴシック" pitchFamily="-111" charset="-128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•"/>
        <a:defRPr sz="1600">
          <a:solidFill>
            <a:srgbClr val="555555"/>
          </a:solidFill>
          <a:latin typeface="+mn-lt"/>
          <a:ea typeface="ＭＳ Ｐゴシック" pitchFamily="-111" charset="-128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•"/>
        <a:defRPr sz="1600">
          <a:solidFill>
            <a:srgbClr val="555555"/>
          </a:solidFill>
          <a:latin typeface="+mn-lt"/>
          <a:ea typeface="ＭＳ Ｐゴシック" pitchFamily="-111" charset="-128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har char="•"/>
        <a:defRPr sz="1600">
          <a:solidFill>
            <a:srgbClr val="555555"/>
          </a:solidFill>
          <a:latin typeface="+mn-lt"/>
          <a:ea typeface="ＭＳ Ｐゴシック" pitchFamily="-111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python.org/2/library/functions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B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Week 3 : Introduction to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Python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517DAA"/>
                </a:solidFill>
              </a:rPr>
              <a:t>Tuesday, </a:t>
            </a:r>
            <a:r>
              <a:rPr lang="en-US" dirty="0" smtClean="0">
                <a:solidFill>
                  <a:srgbClr val="517DAA"/>
                </a:solidFill>
              </a:rPr>
              <a:t>June </a:t>
            </a:r>
            <a:r>
              <a:rPr lang="en-US" dirty="0" smtClean="0">
                <a:solidFill>
                  <a:srgbClr val="517DAA"/>
                </a:solidFill>
              </a:rPr>
              <a:t>20</a:t>
            </a:r>
            <a:r>
              <a:rPr lang="en-US" baseline="30000" dirty="0" smtClean="0">
                <a:solidFill>
                  <a:srgbClr val="517DAA"/>
                </a:solidFill>
              </a:rPr>
              <a:t>th</a:t>
            </a:r>
            <a:endParaRPr lang="en-US" dirty="0">
              <a:solidFill>
                <a:srgbClr val="517DAA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 </a:t>
            </a:r>
            <a:r>
              <a:rPr lang="en-US" smtClean="0"/>
              <a:t>Paper Scissors</a:t>
            </a:r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714"/>
          <a:stretch/>
        </p:blipFill>
        <p:spPr>
          <a:xfrm>
            <a:off x="685799" y="1371600"/>
            <a:ext cx="7780997" cy="1981200"/>
          </a:xfrm>
        </p:spPr>
      </p:pic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3581400"/>
            <a:ext cx="6540500" cy="2800350"/>
          </a:xfrm>
        </p:spPr>
      </p:pic>
      <p:cxnSp>
        <p:nvCxnSpPr>
          <p:cNvPr id="12" name="Straight Arrow Connector 11"/>
          <p:cNvCxnSpPr/>
          <p:nvPr/>
        </p:nvCxnSpPr>
        <p:spPr>
          <a:xfrm>
            <a:off x="4114800" y="3352800"/>
            <a:ext cx="0" cy="152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163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62000" y="1828800"/>
            <a:ext cx="7162800" cy="2971800"/>
          </a:xfrm>
          <a:solidFill>
            <a:schemeClr val="accent6">
              <a:lumMod val="50000"/>
            </a:schemeClr>
          </a:solidFill>
        </p:spPr>
        <p:txBody>
          <a:bodyPr anchor="ctr"/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600" dirty="0" smtClean="0">
                <a:solidFill>
                  <a:schemeClr val="bg1"/>
                </a:solidFill>
              </a:rPr>
              <a:t>Loops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38163" y="304800"/>
            <a:ext cx="8135937" cy="76200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5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Loops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114800" y="3352800"/>
            <a:ext cx="0" cy="152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631" y="1364906"/>
            <a:ext cx="6477000" cy="3937000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05000" y="5956717"/>
            <a:ext cx="4800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 err="1"/>
              <a:t>Source:http</a:t>
            </a:r>
            <a:r>
              <a:rPr lang="en-US" sz="900" dirty="0"/>
              <a:t>://</a:t>
            </a:r>
            <a:r>
              <a:rPr lang="en-US" sz="900" dirty="0" err="1"/>
              <a:t>www.onlineteachinghub.com</a:t>
            </a:r>
            <a:r>
              <a:rPr lang="en-US" sz="9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581265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Loops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Recall the </a:t>
            </a:r>
            <a:r>
              <a:rPr lang="en-US" sz="2400" dirty="0" err="1" smtClean="0"/>
              <a:t>fibonacci</a:t>
            </a:r>
            <a:r>
              <a:rPr lang="en-US" sz="2400" dirty="0" smtClean="0"/>
              <a:t>:</a:t>
            </a:r>
            <a:r>
              <a:rPr lang="en-US" dirty="0"/>
              <a:t> </a:t>
            </a:r>
            <a:endParaRPr lang="en-US" dirty="0" smtClean="0"/>
          </a:p>
          <a:p>
            <a:pPr marL="400050" lvl="1" indent="0">
              <a:buNone/>
            </a:pPr>
            <a:r>
              <a:rPr lang="en-US" dirty="0" smtClean="0"/>
              <a:t>&gt;&gt;&gt; </a:t>
            </a:r>
            <a:r>
              <a:rPr lang="en-US" dirty="0"/>
              <a:t>fibonacci_list = [1,1]</a:t>
            </a:r>
          </a:p>
          <a:p>
            <a:pPr marL="400050" lvl="1" indent="0">
              <a:buNone/>
            </a:pPr>
            <a:r>
              <a:rPr lang="en-US" dirty="0"/>
              <a:t>&gt;&gt;&gt; </a:t>
            </a:r>
            <a:r>
              <a:rPr lang="en-US" u="sng" dirty="0" err="1"/>
              <a:t>fibonacci_list.append</a:t>
            </a:r>
            <a:r>
              <a:rPr lang="en-US" u="sng" dirty="0"/>
              <a:t>(fibonacci_list[-1]+fibonacci_list[-2])</a:t>
            </a:r>
          </a:p>
          <a:p>
            <a:pPr marL="400050" lvl="1" indent="0">
              <a:buNone/>
            </a:pPr>
            <a:r>
              <a:rPr lang="en-US" dirty="0"/>
              <a:t>&gt;&gt;&gt; print(</a:t>
            </a:r>
            <a:r>
              <a:rPr lang="en-US" dirty="0" err="1"/>
              <a:t>fibonacci_list</a:t>
            </a:r>
            <a:r>
              <a:rPr lang="en-US" dirty="0"/>
              <a:t>)</a:t>
            </a:r>
          </a:p>
          <a:p>
            <a:pPr marL="400050" lvl="1" indent="0">
              <a:buNone/>
            </a:pPr>
            <a:r>
              <a:rPr lang="pt-BR" dirty="0"/>
              <a:t>[1, 1, 2]</a:t>
            </a:r>
          </a:p>
          <a:p>
            <a:pPr marL="400050" lvl="1" indent="0">
              <a:buNone/>
            </a:pPr>
            <a:r>
              <a:rPr lang="pt-BR" dirty="0"/>
              <a:t>&gt;&gt;&gt; </a:t>
            </a:r>
            <a:r>
              <a:rPr lang="pt-BR" dirty="0" err="1"/>
              <a:t>fibonacci_list.append</a:t>
            </a:r>
            <a:r>
              <a:rPr lang="pt-BR" dirty="0"/>
              <a:t>(</a:t>
            </a:r>
            <a:r>
              <a:rPr lang="pt-BR" dirty="0" err="1"/>
              <a:t>fibonacci_list</a:t>
            </a:r>
            <a:r>
              <a:rPr lang="pt-BR" dirty="0"/>
              <a:t>[-1]+</a:t>
            </a:r>
            <a:r>
              <a:rPr lang="pt-BR" dirty="0" err="1"/>
              <a:t>fibonacci_list</a:t>
            </a:r>
            <a:r>
              <a:rPr lang="pt-BR" dirty="0"/>
              <a:t>[-2])</a:t>
            </a:r>
          </a:p>
          <a:p>
            <a:pPr marL="400050" lvl="1" indent="0">
              <a:buNone/>
            </a:pPr>
            <a:r>
              <a:rPr lang="pt-BR" dirty="0"/>
              <a:t>&gt;&gt;&gt; </a:t>
            </a:r>
            <a:r>
              <a:rPr lang="pt-BR" dirty="0" err="1"/>
              <a:t>print</a:t>
            </a:r>
            <a:r>
              <a:rPr lang="pt-BR" dirty="0"/>
              <a:t>(</a:t>
            </a:r>
            <a:r>
              <a:rPr lang="pt-BR" dirty="0" err="1"/>
              <a:t>fibonacci_list</a:t>
            </a:r>
            <a:r>
              <a:rPr lang="pt-BR" dirty="0"/>
              <a:t>)</a:t>
            </a:r>
          </a:p>
          <a:p>
            <a:pPr marL="400050" lvl="1" indent="0">
              <a:buNone/>
            </a:pPr>
            <a:r>
              <a:rPr lang="pt-BR" dirty="0"/>
              <a:t>[1, 1, 2, 3]</a:t>
            </a:r>
          </a:p>
          <a:p>
            <a:pPr marL="400050" lvl="1" indent="0">
              <a:buNone/>
            </a:pPr>
            <a:r>
              <a:rPr lang="pt-BR" dirty="0"/>
              <a:t>&gt;&gt;&gt; </a:t>
            </a:r>
            <a:r>
              <a:rPr lang="pt-BR" dirty="0" err="1"/>
              <a:t>fibonacci_list.append</a:t>
            </a:r>
            <a:r>
              <a:rPr lang="pt-BR" dirty="0"/>
              <a:t>(</a:t>
            </a:r>
            <a:r>
              <a:rPr lang="pt-BR" dirty="0" err="1"/>
              <a:t>fibonacci_list</a:t>
            </a:r>
            <a:r>
              <a:rPr lang="pt-BR" dirty="0"/>
              <a:t>[-1]+</a:t>
            </a:r>
            <a:r>
              <a:rPr lang="pt-BR" dirty="0" err="1"/>
              <a:t>fibonacci_list</a:t>
            </a:r>
            <a:r>
              <a:rPr lang="pt-BR" dirty="0"/>
              <a:t>[-2])</a:t>
            </a:r>
          </a:p>
          <a:p>
            <a:pPr marL="400050" lvl="1" indent="0">
              <a:buNone/>
            </a:pPr>
            <a:r>
              <a:rPr lang="pt-BR" dirty="0"/>
              <a:t>&gt;&gt;&gt; </a:t>
            </a:r>
            <a:r>
              <a:rPr lang="pt-BR" dirty="0" err="1"/>
              <a:t>print</a:t>
            </a:r>
            <a:r>
              <a:rPr lang="pt-BR" dirty="0"/>
              <a:t>(</a:t>
            </a:r>
            <a:r>
              <a:rPr lang="pt-BR" dirty="0" err="1"/>
              <a:t>fibonacci_list</a:t>
            </a:r>
            <a:r>
              <a:rPr lang="pt-BR" dirty="0"/>
              <a:t>)</a:t>
            </a:r>
          </a:p>
          <a:p>
            <a:pPr marL="400050" lvl="1" indent="0">
              <a:buNone/>
            </a:pPr>
            <a:r>
              <a:rPr lang="en-US" dirty="0"/>
              <a:t>[1, 1, 2, 3, 5</a:t>
            </a:r>
            <a:r>
              <a:rPr lang="en-US" dirty="0" smtClean="0"/>
              <a:t>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125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While loop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1184" b="4605"/>
          <a:stretch/>
        </p:blipFill>
        <p:spPr>
          <a:xfrm>
            <a:off x="2895600" y="1174560"/>
            <a:ext cx="2895600" cy="24384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sz="quarter" idx="1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179" t="40625" r="2344" b="45312"/>
          <a:stretch/>
        </p:blipFill>
        <p:spPr>
          <a:xfrm>
            <a:off x="1143000" y="5127578"/>
            <a:ext cx="7001698" cy="123190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67" t="40667" r="5139" b="47333"/>
          <a:stretch/>
        </p:blipFill>
        <p:spPr>
          <a:xfrm>
            <a:off x="1083088" y="3697975"/>
            <a:ext cx="7046086" cy="993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2224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for loop can be used to traverse elements in a list, a string, a tuple and a dictionary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Exercise: Write a python program that prints out the square for every item in a list</a:t>
            </a:r>
          </a:p>
          <a:p>
            <a:pPr lvl="1"/>
            <a:endParaRPr lang="en-US" dirty="0" smtClean="0"/>
          </a:p>
          <a:p>
            <a:pPr lvl="0"/>
            <a:r>
              <a:rPr lang="en-US" dirty="0" smtClean="0"/>
              <a:t>Dictionaries allow you to unpack the items in a dictionary as shown: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83" t="14604" r="43307" b="73669"/>
          <a:stretch/>
        </p:blipFill>
        <p:spPr>
          <a:xfrm>
            <a:off x="1066800" y="2057399"/>
            <a:ext cx="2362200" cy="955981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79" t="14000" r="5139" b="68666"/>
          <a:stretch/>
        </p:blipFill>
        <p:spPr>
          <a:xfrm>
            <a:off x="1066800" y="4800600"/>
            <a:ext cx="74549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973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loop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range(</a:t>
            </a:r>
            <a:r>
              <a:rPr lang="en-US" i="1" dirty="0"/>
              <a:t>stop</a:t>
            </a:r>
            <a:r>
              <a:rPr lang="en-US" dirty="0" smtClean="0"/>
              <a:t>)</a:t>
            </a:r>
          </a:p>
          <a:p>
            <a:r>
              <a:rPr lang="en-US" dirty="0" smtClean="0"/>
              <a:t>range(</a:t>
            </a:r>
            <a:r>
              <a:rPr lang="en-US" i="1" dirty="0" smtClean="0"/>
              <a:t>start</a:t>
            </a:r>
            <a:r>
              <a:rPr lang="en-US" dirty="0"/>
              <a:t>, </a:t>
            </a:r>
            <a:r>
              <a:rPr lang="en-US" i="1" dirty="0"/>
              <a:t>stop</a:t>
            </a:r>
            <a:r>
              <a:rPr lang="en-US" dirty="0"/>
              <a:t>[, </a:t>
            </a:r>
            <a:r>
              <a:rPr lang="en-US" i="1" dirty="0"/>
              <a:t>step</a:t>
            </a:r>
            <a:r>
              <a:rPr lang="en-US" dirty="0"/>
              <a:t>])</a:t>
            </a:r>
          </a:p>
          <a:p>
            <a:pPr lvl="1"/>
            <a:r>
              <a:rPr lang="en-US" dirty="0" smtClean="0"/>
              <a:t>This </a:t>
            </a:r>
            <a:r>
              <a:rPr lang="en-US" dirty="0"/>
              <a:t>function </a:t>
            </a:r>
            <a:r>
              <a:rPr lang="en-US" dirty="0" smtClean="0"/>
              <a:t>is commonly used with for loops to specify the arithmetic progression. In Python 3, range can be cast into a list using list()</a:t>
            </a:r>
          </a:p>
          <a:p>
            <a:pPr marL="857250" lvl="2" indent="0">
              <a:buNone/>
            </a:pPr>
            <a:r>
              <a:rPr lang="is-IS" dirty="0"/>
              <a:t>&gt;&gt;&gt; list(range(10))</a:t>
            </a:r>
          </a:p>
          <a:p>
            <a:pPr marL="857250" lvl="2" indent="0">
              <a:buNone/>
            </a:pPr>
            <a:r>
              <a:rPr lang="pt-BR" dirty="0"/>
              <a:t>[0, 1, 2, 3, 4, 5, 6, 7, 8, 9]</a:t>
            </a:r>
          </a:p>
          <a:p>
            <a:pPr marL="857250" lvl="2" indent="0">
              <a:buNone/>
            </a:pPr>
            <a:r>
              <a:rPr lang="is-IS" dirty="0"/>
              <a:t>&gt;&gt;&gt; list(range(2, 10))</a:t>
            </a:r>
          </a:p>
          <a:p>
            <a:pPr marL="857250" lvl="2" indent="0">
              <a:buNone/>
            </a:pPr>
            <a:r>
              <a:rPr lang="pt-BR" dirty="0"/>
              <a:t>[2, 3, 4, 5, 6, 7, 8, 9]</a:t>
            </a:r>
          </a:p>
          <a:p>
            <a:pPr marL="857250" lvl="2" indent="0">
              <a:buNone/>
            </a:pPr>
            <a:r>
              <a:rPr lang="en-US" dirty="0"/>
              <a:t>&gt;&gt;&gt; list(range(1, 10, 2))</a:t>
            </a:r>
          </a:p>
          <a:p>
            <a:pPr marL="857250" lvl="2" indent="0">
              <a:buNone/>
            </a:pPr>
            <a:r>
              <a:rPr lang="pt-BR" dirty="0"/>
              <a:t>[1, 3, 5, 7, 9]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marL="914400" lvl="2" indent="0">
              <a:buNone/>
            </a:pPr>
            <a:r>
              <a:rPr lang="en-US" dirty="0">
                <a:solidFill>
                  <a:srgbClr val="000000"/>
                </a:solidFill>
                <a:latin typeface="Menlo-Regular" charset="0"/>
              </a:rPr>
              <a:t>The item at index  0  is  1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000"/>
                </a:solidFill>
                <a:latin typeface="Menlo-Regular" charset="0"/>
              </a:rPr>
              <a:t>The item at index  1  is  2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000"/>
                </a:solidFill>
                <a:latin typeface="Menlo-Regular" charset="0"/>
              </a:rPr>
              <a:t>The item at index  2  is  3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36" t="13673" r="3164" b="73162"/>
          <a:stretch/>
        </p:blipFill>
        <p:spPr>
          <a:xfrm>
            <a:off x="1524000" y="4495800"/>
            <a:ext cx="6934200" cy="990600"/>
          </a:xfrm>
        </p:spPr>
      </p:pic>
    </p:spTree>
    <p:extLst>
      <p:ext uri="{BB962C8B-B14F-4D97-AF65-F5344CB8AC3E}">
        <p14:creationId xmlns:p14="http://schemas.microsoft.com/office/powerpoint/2010/main" val="9698174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B</a:t>
            </a:r>
            <a:r>
              <a:rPr lang="en" dirty="0" err="1" smtClean="0"/>
              <a:t>reaks</a:t>
            </a:r>
            <a:r>
              <a:rPr lang="en" dirty="0" smtClean="0"/>
              <a:t> </a:t>
            </a:r>
            <a:r>
              <a:rPr lang="en" dirty="0"/>
              <a:t>out of the smallest enclosing </a:t>
            </a:r>
            <a:r>
              <a:rPr lang="en" b="1" dirty="0"/>
              <a:t>for</a:t>
            </a:r>
            <a:r>
              <a:rPr lang="en" dirty="0"/>
              <a:t> or </a:t>
            </a:r>
            <a:r>
              <a:rPr lang="en" b="1" dirty="0"/>
              <a:t>while</a:t>
            </a:r>
            <a:r>
              <a:rPr lang="en" dirty="0"/>
              <a:t> loop</a:t>
            </a:r>
            <a:r>
              <a:rPr lang="en" dirty="0" smtClean="0"/>
              <a:t>.”</a:t>
            </a:r>
            <a:endParaRPr lang="en-US" dirty="0" smtClean="0"/>
          </a:p>
          <a:p>
            <a:pPr lvl="0"/>
            <a:endParaRPr lang="en-US" dirty="0"/>
          </a:p>
          <a:p>
            <a:pPr lvl="0"/>
            <a:endParaRPr lang="en-US" dirty="0" smtClean="0"/>
          </a:p>
          <a:p>
            <a:pPr lvl="0"/>
            <a:endParaRPr lang="en-US" dirty="0"/>
          </a:p>
          <a:p>
            <a:pPr lvl="0"/>
            <a:endParaRPr lang="en-US" dirty="0" smtClean="0"/>
          </a:p>
          <a:p>
            <a:pPr lvl="0"/>
            <a:endParaRPr lang="en-US" dirty="0"/>
          </a:p>
          <a:p>
            <a:pPr lvl="0"/>
            <a:r>
              <a:rPr lang="en-US" dirty="0" smtClean="0"/>
              <a:t>NB: Always ensure you have a well defined stop condition to ensure you  don’t loop forever!!</a:t>
            </a:r>
            <a:endParaRPr lang="en" dirty="0"/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79" t="13585" r="2831" b="69400"/>
          <a:stretch/>
        </p:blipFill>
        <p:spPr>
          <a:xfrm>
            <a:off x="685800" y="1828801"/>
            <a:ext cx="7543800" cy="1371600"/>
          </a:xfrm>
        </p:spPr>
      </p:pic>
    </p:spTree>
    <p:extLst>
      <p:ext uri="{BB962C8B-B14F-4D97-AF65-F5344CB8AC3E}">
        <p14:creationId xmlns:p14="http://schemas.microsoft.com/office/powerpoint/2010/main" val="8230196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538163" y="304800"/>
            <a:ext cx="8135937" cy="76200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9pPr>
          </a:lstStyle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538163" y="1509964"/>
            <a:ext cx="8135937" cy="4389120"/>
          </a:xfrm>
        </p:spPr>
        <p:txBody>
          <a:bodyPr/>
          <a:lstStyle/>
          <a:p>
            <a:r>
              <a:rPr lang="en-US" dirty="0"/>
              <a:t> 1. </a:t>
            </a:r>
            <a:r>
              <a:rPr lang="en-US" sz="1800" dirty="0"/>
              <a:t>Using a for loop, write a program that prints out the decimal equivalents of 1= 2;  1= 3;  1= 4; : : : ;  1= 10</a:t>
            </a:r>
            <a:r>
              <a:rPr lang="en-US" sz="1800" dirty="0" smtClean="0"/>
              <a:t>.</a:t>
            </a:r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2. Write a program using a while loop that asks the user for a number, and prints a countdown from that </a:t>
            </a:r>
            <a:r>
              <a:rPr lang="en-US" sz="1800" dirty="0" smtClean="0"/>
              <a:t>number to </a:t>
            </a:r>
            <a:r>
              <a:rPr lang="en-US" sz="1800" dirty="0"/>
              <a:t>zero. What should your program do if the user inputs a negative number? As a programmer, you </a:t>
            </a:r>
            <a:r>
              <a:rPr lang="en-US" sz="1800" dirty="0" smtClean="0"/>
              <a:t>should always </a:t>
            </a:r>
            <a:r>
              <a:rPr lang="en-US" sz="1800" dirty="0"/>
              <a:t>consider </a:t>
            </a:r>
            <a:r>
              <a:rPr lang="en-US" sz="1800" dirty="0" smtClean="0"/>
              <a:t>edge </a:t>
            </a:r>
            <a:r>
              <a:rPr lang="en-US" sz="1800" dirty="0"/>
              <a:t>conditions" like these when you program! (Another way to put it- always assume </a:t>
            </a:r>
            <a:r>
              <a:rPr lang="en-US" sz="1800" dirty="0" smtClean="0"/>
              <a:t>the users </a:t>
            </a:r>
            <a:r>
              <a:rPr lang="en-US" sz="1800" dirty="0"/>
              <a:t>of your program will be trying to </a:t>
            </a:r>
            <a:r>
              <a:rPr lang="en-US" sz="1800" dirty="0" smtClean="0"/>
              <a:t>find </a:t>
            </a:r>
            <a:r>
              <a:rPr lang="en-US" sz="1800" dirty="0"/>
              <a:t>a way to break it! If you don't include a condition that </a:t>
            </a:r>
            <a:r>
              <a:rPr lang="en-US" sz="1800" dirty="0" smtClean="0"/>
              <a:t>catches negative </a:t>
            </a:r>
            <a:r>
              <a:rPr lang="en-US" sz="1800" dirty="0"/>
              <a:t>numbers, what will your program do?)</a:t>
            </a:r>
          </a:p>
          <a:p>
            <a:endParaRPr lang="en-US" sz="18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538163" y="152400"/>
            <a:ext cx="8135937" cy="91440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9pPr>
          </a:lstStyle>
          <a:p>
            <a:r>
              <a:rPr lang="en-US" kern="0" smtClean="0"/>
              <a:t>Loop Exercises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071890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538163" y="304800"/>
            <a:ext cx="8135937" cy="76200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9pPr>
          </a:lstStyle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538163" y="1509964"/>
            <a:ext cx="8135937" cy="4389120"/>
          </a:xfrm>
        </p:spPr>
        <p:txBody>
          <a:bodyPr/>
          <a:lstStyle/>
          <a:p>
            <a:r>
              <a:rPr lang="en-US" sz="1800" dirty="0" smtClean="0"/>
              <a:t>3</a:t>
            </a:r>
            <a:r>
              <a:rPr lang="en-US" sz="1800" dirty="0"/>
              <a:t>. Write a program using a for loop that calculates exponentials. Your program should ask the user for a </a:t>
            </a:r>
            <a:r>
              <a:rPr lang="en-US" sz="1800" dirty="0" smtClean="0"/>
              <a:t>base  </a:t>
            </a:r>
            <a:r>
              <a:rPr lang="en-US" sz="1800" dirty="0"/>
              <a:t>and an exponent </a:t>
            </a:r>
            <a:r>
              <a:rPr lang="en-US" sz="1800" dirty="0" err="1"/>
              <a:t>exp</a:t>
            </a:r>
            <a:r>
              <a:rPr lang="en-US" sz="1800" dirty="0"/>
              <a:t> , and calculate </a:t>
            </a:r>
            <a:r>
              <a:rPr lang="en-US" sz="1800" dirty="0" err="1" smtClean="0"/>
              <a:t>base^exp</a:t>
            </a:r>
            <a:r>
              <a:rPr lang="en-US" sz="1800" dirty="0" smtClean="0"/>
              <a:t>.</a:t>
            </a:r>
          </a:p>
          <a:p>
            <a:endParaRPr lang="en-US" sz="1800" dirty="0"/>
          </a:p>
          <a:p>
            <a:r>
              <a:rPr lang="en-US" sz="1800" dirty="0"/>
              <a:t>4. Write a program using a while loop that asks the user to enter a number that is divisible by 2. Give the </a:t>
            </a:r>
            <a:r>
              <a:rPr lang="en-US" sz="1800" dirty="0" smtClean="0"/>
              <a:t>user a </a:t>
            </a:r>
            <a:r>
              <a:rPr lang="en-US" sz="1800" dirty="0"/>
              <a:t>witty message if they enter something that is not divisible by 2- and make them enter a new number . </a:t>
            </a:r>
            <a:r>
              <a:rPr lang="en-US" sz="1800" dirty="0" smtClean="0"/>
              <a:t>Don't let </a:t>
            </a:r>
            <a:r>
              <a:rPr lang="en-US" sz="1800" dirty="0"/>
              <a:t>them stop until they enter an even number! Print a congratulatory message when they </a:t>
            </a:r>
            <a:r>
              <a:rPr lang="en-US" sz="1800" dirty="0" smtClean="0"/>
              <a:t>finally get it right</a:t>
            </a:r>
            <a:r>
              <a:rPr lang="en-US" sz="1800" dirty="0"/>
              <a:t>.</a:t>
            </a:r>
            <a:endParaRPr lang="en-US" sz="1800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38163" y="152400"/>
            <a:ext cx="8135937" cy="91440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9pPr>
          </a:lstStyle>
          <a:p>
            <a:r>
              <a:rPr lang="en-US" kern="0" smtClean="0"/>
              <a:t>Loop Exercises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92207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0"/>
            <a:ext cx="3500437" cy="46609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Python as a Calculator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+, -, * , </a:t>
            </a:r>
          </a:p>
          <a:p>
            <a:r>
              <a:rPr lang="en-US" dirty="0" smtClean="0"/>
              <a:t>/ division- always returns a floating point number</a:t>
            </a:r>
          </a:p>
          <a:p>
            <a:r>
              <a:rPr lang="en-US" dirty="0" smtClean="0"/>
              <a:t>() grouping</a:t>
            </a:r>
          </a:p>
          <a:p>
            <a:r>
              <a:rPr lang="en-US" dirty="0" smtClean="0"/>
              <a:t>//floor division</a:t>
            </a:r>
          </a:p>
          <a:p>
            <a:r>
              <a:rPr lang="en-US" dirty="0" smtClean="0"/>
              <a:t>** raising to power</a:t>
            </a:r>
          </a:p>
          <a:p>
            <a:r>
              <a:rPr lang="en-US" dirty="0" smtClean="0"/>
              <a:t>% remainder of the division</a:t>
            </a:r>
          </a:p>
          <a:p>
            <a:r>
              <a:rPr lang="en-US" dirty="0" smtClean="0"/>
              <a:t>_ the last printed expression</a:t>
            </a:r>
          </a:p>
          <a:p>
            <a:r>
              <a:rPr lang="en-US" dirty="0" smtClean="0"/>
              <a:t>r’ raw string</a:t>
            </a:r>
          </a:p>
          <a:p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805237" y="1524000"/>
            <a:ext cx="2667000" cy="46609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Types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err="1" smtClean="0"/>
              <a:t>int</a:t>
            </a:r>
            <a:endParaRPr lang="en-US" dirty="0"/>
          </a:p>
          <a:p>
            <a:r>
              <a:rPr lang="en-US" dirty="0" smtClean="0"/>
              <a:t>float</a:t>
            </a:r>
          </a:p>
          <a:p>
            <a:r>
              <a:rPr lang="en-US" dirty="0" err="1" smtClean="0"/>
              <a:t>str</a:t>
            </a:r>
            <a:endParaRPr lang="en-US" dirty="0" smtClean="0"/>
          </a:p>
          <a:p>
            <a:r>
              <a:rPr lang="en-US" dirty="0" smtClean="0"/>
              <a:t>list</a:t>
            </a:r>
          </a:p>
          <a:p>
            <a:r>
              <a:rPr lang="en-US" dirty="0" smtClean="0"/>
              <a:t>Tuples</a:t>
            </a:r>
          </a:p>
          <a:p>
            <a:r>
              <a:rPr lang="en-US" dirty="0" err="1" smtClean="0"/>
              <a:t>Dict</a:t>
            </a:r>
            <a:endParaRPr lang="en-US" dirty="0" smtClean="0"/>
          </a:p>
          <a:p>
            <a:pPr lvl="1"/>
            <a:r>
              <a:rPr lang="en-US" dirty="0" smtClean="0"/>
              <a:t>Concatenation</a:t>
            </a:r>
          </a:p>
          <a:p>
            <a:pPr lvl="1"/>
            <a:r>
              <a:rPr lang="en-US" dirty="0" smtClean="0"/>
              <a:t>Slicing</a:t>
            </a:r>
          </a:p>
          <a:p>
            <a:pPr lvl="1"/>
            <a:r>
              <a:rPr lang="en-US" dirty="0" smtClean="0"/>
              <a:t>Mutability</a:t>
            </a:r>
          </a:p>
          <a:p>
            <a:pPr lvl="1"/>
            <a:r>
              <a:rPr lang="en-US" dirty="0" smtClean="0"/>
              <a:t>Index-able</a:t>
            </a:r>
          </a:p>
          <a:p>
            <a:pPr lvl="1"/>
            <a:r>
              <a:rPr lang="en-US" dirty="0" smtClean="0"/>
              <a:t>Lookup</a:t>
            </a:r>
          </a:p>
          <a:p>
            <a:pPr lvl="1"/>
            <a:r>
              <a:rPr lang="en-US" dirty="0" smtClean="0"/>
              <a:t>Initialization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24600" y="1524000"/>
            <a:ext cx="2667000" cy="4660900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 smtClean="0"/>
              <a:t>Common functions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input()</a:t>
            </a:r>
          </a:p>
          <a:p>
            <a:r>
              <a:rPr lang="en-US" dirty="0" smtClean="0"/>
              <a:t>type()</a:t>
            </a:r>
          </a:p>
          <a:p>
            <a:r>
              <a:rPr lang="en-US" dirty="0" err="1" smtClean="0"/>
              <a:t>len</a:t>
            </a:r>
            <a:r>
              <a:rPr lang="en-US" dirty="0" smtClean="0"/>
              <a:t>()</a:t>
            </a:r>
            <a:endParaRPr lang="en-US" dirty="0"/>
          </a:p>
          <a:p>
            <a:pPr lvl="1"/>
            <a:r>
              <a:rPr lang="en-US" dirty="0" smtClean="0"/>
              <a:t>Check out more built in functions at </a:t>
            </a:r>
            <a:r>
              <a:rPr lang="en-US" dirty="0" smtClean="0">
                <a:hlinkClick r:id="rId3"/>
              </a:rPr>
              <a:t>Python’s official documentation</a:t>
            </a:r>
            <a:r>
              <a:rPr lang="en-US" dirty="0" smtClean="0"/>
              <a:t>. 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Order of operations</a:t>
            </a:r>
          </a:p>
          <a:p>
            <a:r>
              <a:rPr lang="en-US" dirty="0" smtClean="0"/>
              <a:t>Type conversion e.g. using </a:t>
            </a:r>
            <a:r>
              <a:rPr lang="en-US" dirty="0" err="1" smtClean="0"/>
              <a:t>str</a:t>
            </a:r>
            <a:r>
              <a:rPr lang="en-US" dirty="0" smtClean="0"/>
              <a:t>() or </a:t>
            </a:r>
            <a:r>
              <a:rPr lang="en-US" dirty="0" err="1" smtClean="0"/>
              <a:t>int</a:t>
            </a:r>
            <a:r>
              <a:rPr lang="en-US" dirty="0" smtClean="0"/>
              <a:t>()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539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>
          <a:xfrm>
            <a:off x="762000" y="1828800"/>
            <a:ext cx="7162800" cy="2971800"/>
          </a:xfrm>
          <a:solidFill>
            <a:schemeClr val="accent6">
              <a:lumMod val="50000"/>
            </a:schemeClr>
          </a:solidFill>
        </p:spPr>
        <p:txBody>
          <a:bodyPr anchor="ctr"/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600" dirty="0" smtClean="0">
                <a:solidFill>
                  <a:schemeClr val="bg1"/>
                </a:solidFill>
              </a:rPr>
              <a:t>Conditionals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38163" y="304800"/>
            <a:ext cx="8135937" cy="762000"/>
          </a:xfrm>
          <a:prstGeom prst="rect">
            <a:avLst/>
          </a:prstGeom>
        </p:spPr>
        <p:txBody>
          <a:bodyPr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600">
                <a:solidFill>
                  <a:schemeClr val="bg1"/>
                </a:solidFill>
                <a:latin typeface="Georgia" pitchFamily="-111" charset="0"/>
                <a:ea typeface="Gulim" pitchFamily="34" charset="-127"/>
                <a:cs typeface="Gulim" pitchFamily="34" charset="-127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287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Boolean Expressions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A Boolean </a:t>
            </a:r>
            <a:r>
              <a:rPr lang="en-US" sz="2400" dirty="0"/>
              <a:t>expression  is an expression that is either true or </a:t>
            </a:r>
            <a:r>
              <a:rPr lang="en-US" sz="2400" dirty="0" smtClean="0"/>
              <a:t>false. Created using comparison operators such as:</a:t>
            </a:r>
          </a:p>
          <a:p>
            <a:pPr marL="457200" lvl="1" indent="0">
              <a:buNone/>
            </a:pPr>
            <a:r>
              <a:rPr lang="en-US" sz="2200" dirty="0"/>
              <a:t>x </a:t>
            </a:r>
            <a:r>
              <a:rPr lang="en-US" sz="2200" dirty="0" smtClean="0"/>
              <a:t>== </a:t>
            </a:r>
            <a:r>
              <a:rPr lang="en-US" sz="2200" dirty="0"/>
              <a:t>y # x is </a:t>
            </a:r>
            <a:r>
              <a:rPr lang="en-US" sz="2200" dirty="0" smtClean="0"/>
              <a:t>equal </a:t>
            </a:r>
            <a:r>
              <a:rPr lang="en-US" sz="2200" dirty="0"/>
              <a:t>to </a:t>
            </a:r>
            <a:r>
              <a:rPr lang="en-US" sz="2200" dirty="0" smtClean="0"/>
              <a:t>y</a:t>
            </a:r>
          </a:p>
          <a:p>
            <a:pPr marL="457200" lvl="1" indent="0">
              <a:buNone/>
            </a:pPr>
            <a:r>
              <a:rPr lang="en-US" sz="2200" dirty="0" smtClean="0"/>
              <a:t>x != y # x is not equal to y</a:t>
            </a:r>
          </a:p>
          <a:p>
            <a:pPr marL="457200" lvl="1" indent="0">
              <a:buNone/>
            </a:pPr>
            <a:r>
              <a:rPr lang="en-US" sz="2200" dirty="0" smtClean="0"/>
              <a:t>x </a:t>
            </a:r>
            <a:r>
              <a:rPr lang="en-US" sz="2200" dirty="0"/>
              <a:t>&gt; y # x is greater than y</a:t>
            </a:r>
          </a:p>
          <a:p>
            <a:pPr marL="457200" lvl="1" indent="0">
              <a:buNone/>
            </a:pPr>
            <a:r>
              <a:rPr lang="en-US" sz="2200" dirty="0"/>
              <a:t>x &lt; y # x is less than y</a:t>
            </a:r>
          </a:p>
          <a:p>
            <a:pPr marL="457200" lvl="1" indent="0">
              <a:buNone/>
            </a:pPr>
            <a:r>
              <a:rPr lang="en-US" sz="2200" dirty="0"/>
              <a:t>x &gt;= y # x is greater than or equal to y</a:t>
            </a:r>
          </a:p>
          <a:p>
            <a:pPr marL="457200" lvl="1" indent="0">
              <a:buNone/>
            </a:pPr>
            <a:r>
              <a:rPr lang="en-US" sz="2200" dirty="0"/>
              <a:t>x &lt;= y # x is less than or equal to y</a:t>
            </a:r>
            <a:endParaRPr lang="en-US" dirty="0" smtClean="0">
              <a:solidFill>
                <a:srgbClr val="144D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2518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Logical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There </a:t>
            </a:r>
            <a:r>
              <a:rPr lang="en-US" sz="2400" dirty="0"/>
              <a:t>are three logical operators : and , or , and not</a:t>
            </a:r>
            <a:endParaRPr lang="en-US" sz="2400" dirty="0" smtClean="0"/>
          </a:p>
          <a:p>
            <a:pPr marL="457200" lvl="1" indent="0">
              <a:buNone/>
            </a:pPr>
            <a:r>
              <a:rPr lang="en-US" dirty="0" smtClean="0"/>
              <a:t>x </a:t>
            </a:r>
            <a:r>
              <a:rPr lang="en-US" dirty="0"/>
              <a:t>&gt; </a:t>
            </a:r>
            <a:r>
              <a:rPr lang="en-US" dirty="0" smtClean="0"/>
              <a:t>0 </a:t>
            </a:r>
            <a:r>
              <a:rPr lang="en-US" dirty="0" smtClean="0">
                <a:solidFill>
                  <a:srgbClr val="FF0000"/>
                </a:solidFill>
              </a:rPr>
              <a:t>and</a:t>
            </a:r>
            <a:r>
              <a:rPr lang="en-US" dirty="0" smtClean="0"/>
              <a:t> </a:t>
            </a:r>
            <a:r>
              <a:rPr lang="en-US" dirty="0"/>
              <a:t>x &lt; 10 is true only if  x </a:t>
            </a:r>
            <a:r>
              <a:rPr lang="en-US" dirty="0" smtClean="0"/>
              <a:t>is 1,2,3,4,5,6,7,8, or 9.</a:t>
            </a:r>
          </a:p>
          <a:p>
            <a:pPr marL="457200" lvl="1" indent="0">
              <a:buNone/>
            </a:pPr>
            <a:r>
              <a:rPr lang="en-US" dirty="0"/>
              <a:t> n%2 == 0 </a:t>
            </a:r>
            <a:r>
              <a:rPr lang="en-US" dirty="0">
                <a:solidFill>
                  <a:srgbClr val="FF0000"/>
                </a:solidFill>
              </a:rPr>
              <a:t>or</a:t>
            </a:r>
            <a:r>
              <a:rPr lang="en-US" dirty="0"/>
              <a:t> </a:t>
            </a:r>
            <a:r>
              <a:rPr lang="en-US" dirty="0" smtClean="0"/>
              <a:t>n%3 == 0 is true if number is divisible by 2 or 3.</a:t>
            </a:r>
          </a:p>
          <a:p>
            <a:pPr marL="457200" lvl="1" indent="0">
              <a:buNone/>
            </a:pPr>
            <a:r>
              <a:rPr lang="en-US" dirty="0"/>
              <a:t> the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/>
              <a:t>  operator negates a </a:t>
            </a:r>
            <a:r>
              <a:rPr lang="en-US" dirty="0" err="1"/>
              <a:t>boolean</a:t>
            </a:r>
            <a:r>
              <a:rPr lang="en-US" dirty="0"/>
              <a:t> expression, so </a:t>
            </a:r>
            <a:r>
              <a:rPr lang="en-US" dirty="0">
                <a:solidFill>
                  <a:srgbClr val="FF0000"/>
                </a:solidFill>
              </a:rPr>
              <a:t>not</a:t>
            </a:r>
            <a:r>
              <a:rPr lang="en-US" dirty="0"/>
              <a:t>(x &gt; y)  is </a:t>
            </a:r>
            <a:r>
              <a:rPr lang="en-US" dirty="0" smtClean="0"/>
              <a:t>true if </a:t>
            </a:r>
            <a:r>
              <a:rPr lang="en-US" dirty="0"/>
              <a:t>(x &gt; y)  is false, that is, if x  is less than or equal to </a:t>
            </a:r>
            <a:r>
              <a:rPr lang="en-US" dirty="0" smtClean="0"/>
              <a:t>y</a:t>
            </a:r>
          </a:p>
          <a:p>
            <a:pPr lvl="1"/>
            <a:endParaRPr lang="en-US" dirty="0">
              <a:solidFill>
                <a:srgbClr val="144D8E"/>
              </a:solidFill>
            </a:endParaRPr>
          </a:p>
          <a:p>
            <a:r>
              <a:rPr lang="en-US" dirty="0"/>
              <a:t> </a:t>
            </a:r>
            <a:r>
              <a:rPr lang="en-US" dirty="0" smtClean="0"/>
              <a:t>In Python any </a:t>
            </a:r>
            <a:r>
              <a:rPr lang="en-US" dirty="0"/>
              <a:t>nonzero number is interpreted </a:t>
            </a:r>
            <a:r>
              <a:rPr lang="en-US" dirty="0" smtClean="0"/>
              <a:t>as </a:t>
            </a:r>
            <a:r>
              <a:rPr lang="nb-NO" dirty="0" smtClean="0"/>
              <a:t>true e.g. </a:t>
            </a:r>
            <a:endParaRPr lang="nb-NO" dirty="0"/>
          </a:p>
          <a:p>
            <a:pPr marL="457200" lvl="1" indent="0">
              <a:buNone/>
            </a:pPr>
            <a:r>
              <a:rPr lang="en-US" dirty="0"/>
              <a:t>&gt;&gt;&gt; x = 5</a:t>
            </a:r>
          </a:p>
          <a:p>
            <a:pPr marL="457200" lvl="1" indent="0">
              <a:buNone/>
            </a:pPr>
            <a:r>
              <a:rPr lang="en-US" dirty="0"/>
              <a:t>&gt;&gt;&gt; x and 1</a:t>
            </a:r>
          </a:p>
          <a:p>
            <a:pPr marL="457200" lvl="1" indent="0">
              <a:buNone/>
            </a:pPr>
            <a:r>
              <a:rPr lang="en-US" dirty="0" smtClean="0"/>
              <a:t>1</a:t>
            </a:r>
          </a:p>
          <a:p>
            <a:pPr marL="457200" lvl="1" indent="0">
              <a:buNone/>
            </a:pPr>
            <a:r>
              <a:rPr lang="es-ES_tradnl" dirty="0"/>
              <a:t> &gt;&gt;&gt; y = 0</a:t>
            </a:r>
          </a:p>
          <a:p>
            <a:pPr marL="457200" lvl="1" indent="0">
              <a:buNone/>
            </a:pPr>
            <a:r>
              <a:rPr lang="es-ES_tradnl" dirty="0"/>
              <a:t>&gt;&gt;&gt; y and 1</a:t>
            </a:r>
          </a:p>
          <a:p>
            <a:pPr marL="457200" lvl="1" indent="0">
              <a:buNone/>
            </a:pPr>
            <a:r>
              <a:rPr lang="es-ES_tradnl" dirty="0"/>
              <a:t>0</a:t>
            </a:r>
            <a:endParaRPr lang="en-US" dirty="0" smtClean="0">
              <a:solidFill>
                <a:srgbClr val="144D8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229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Conditionals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27" y="2171700"/>
            <a:ext cx="3929062" cy="2286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1524000"/>
            <a:ext cx="326136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59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3"/>
          <p:cNvSpPr>
            <a:spLocks noGrp="1"/>
          </p:cNvSpPr>
          <p:nvPr>
            <p:ph idx="1"/>
          </p:nvPr>
        </p:nvSpPr>
        <p:spPr>
          <a:solidFill>
            <a:schemeClr val="accent6">
              <a:lumMod val="50000"/>
            </a:schemeClr>
          </a:solidFill>
        </p:spPr>
        <p:txBody>
          <a:bodyPr anchor="ctr"/>
          <a:lstStyle/>
          <a:p>
            <a:pPr marL="342900" marR="0" lvl="0" indent="-3429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600" dirty="0" smtClean="0">
                <a:solidFill>
                  <a:schemeClr val="bg1"/>
                </a:solidFill>
              </a:rPr>
              <a:t>Example</a:t>
            </a:r>
            <a:endParaRPr 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745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Rock Paper Scissors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5" b="24358"/>
          <a:stretch/>
        </p:blipFill>
        <p:spPr>
          <a:xfrm>
            <a:off x="383275" y="1219200"/>
            <a:ext cx="7236725" cy="5293435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258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ntent Slides">
  <a:themeElements>
    <a:clrScheme name="YSM New Brand">
      <a:dk1>
        <a:srgbClr val="000000"/>
      </a:dk1>
      <a:lt1>
        <a:srgbClr val="FFFFFF"/>
      </a:lt1>
      <a:dk2>
        <a:srgbClr val="585858"/>
      </a:dk2>
      <a:lt2>
        <a:srgbClr val="C2C0C0"/>
      </a:lt2>
      <a:accent1>
        <a:srgbClr val="467FCC"/>
      </a:accent1>
      <a:accent2>
        <a:srgbClr val="55A51C"/>
      </a:accent2>
      <a:accent3>
        <a:srgbClr val="80CDE9"/>
      </a:accent3>
      <a:accent4>
        <a:srgbClr val="A098E4"/>
      </a:accent4>
      <a:accent5>
        <a:srgbClr val="F7941D"/>
      </a:accent5>
      <a:accent6>
        <a:srgbClr val="004DA4"/>
      </a:accent6>
      <a:hlink>
        <a:srgbClr val="467FCC"/>
      </a:hlink>
      <a:folHlink>
        <a:srgbClr val="C4DF9B"/>
      </a:folHlink>
    </a:clrScheme>
    <a:fontScheme name="2_New_Blue_YSM_2">
      <a:majorFont>
        <a:latin typeface="Georgia"/>
        <a:ea typeface="Gulim"/>
        <a:cs typeface="Gulim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2_New_Blue_YSM_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ew_Blue_YSM_2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ew_Blue_YSM_2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ew_Blue_YSM_2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ew_Blue_YSM_2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ew_Blue_YSM_2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ew_Blue_YSM_2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ew_Blue_YSM_2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ew_Blue_YSM_2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ew_Blue_YSM_2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ew_Blue_YSM_2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ew_Blue_YSM_2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3361</TotalTime>
  <Words>744</Words>
  <Application>Microsoft Macintosh PowerPoint</Application>
  <PresentationFormat>On-screen Show (4:3)</PresentationFormat>
  <Paragraphs>132</Paragraphs>
  <Slides>19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Calibri</vt:lpstr>
      <vt:lpstr>Georgia</vt:lpstr>
      <vt:lpstr>Gulim</vt:lpstr>
      <vt:lpstr>Menlo-Regular</vt:lpstr>
      <vt:lpstr>MS PGothic</vt:lpstr>
      <vt:lpstr>ＭＳ Ｐゴシック</vt:lpstr>
      <vt:lpstr>Source Sans Pro</vt:lpstr>
      <vt:lpstr>Arial</vt:lpstr>
      <vt:lpstr>Content Slides</vt:lpstr>
      <vt:lpstr>Week 3 : Introduction to Programming</vt:lpstr>
      <vt:lpstr>REVIEW</vt:lpstr>
      <vt:lpstr>REVIEW</vt:lpstr>
      <vt:lpstr>PowerPoint Presentation</vt:lpstr>
      <vt:lpstr>Boolean Expressions</vt:lpstr>
      <vt:lpstr>Logical Operators</vt:lpstr>
      <vt:lpstr>Conditionals</vt:lpstr>
      <vt:lpstr>PowerPoint Presentation</vt:lpstr>
      <vt:lpstr>Rock Paper Scissors</vt:lpstr>
      <vt:lpstr>Rock Paper Scissors</vt:lpstr>
      <vt:lpstr>PowerPoint Presentation</vt:lpstr>
      <vt:lpstr>Loops</vt:lpstr>
      <vt:lpstr>Loops</vt:lpstr>
      <vt:lpstr>While loop</vt:lpstr>
      <vt:lpstr>For Loop</vt:lpstr>
      <vt:lpstr>For loop</vt:lpstr>
      <vt:lpstr>Break</vt:lpstr>
      <vt:lpstr>PowerPoint Presentation</vt:lpstr>
      <vt:lpstr>PowerPoint Presentation</vt:lpstr>
    </vt:vector>
  </TitlesOfParts>
  <Company>Yale University</Company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Fansler, Justin</dc:creator>
  <cp:lastModifiedBy>Monicah Wambugu</cp:lastModifiedBy>
  <cp:revision>100</cp:revision>
  <dcterms:created xsi:type="dcterms:W3CDTF">2010-06-16T21:30:36Z</dcterms:created>
  <dcterms:modified xsi:type="dcterms:W3CDTF">2017-06-20T02:31:00Z</dcterms:modified>
</cp:coreProperties>
</file>

<file path=docProps/thumbnail.jpeg>
</file>